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9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E2FF11A-FE6E-EB44-E808-25C8866CB5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5D346C33-A63B-7DA2-66EA-504746A7A0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5AF7857-CC80-92D1-101C-FDD26E2B7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492F607-C14D-39D2-4276-1CD0FD7A2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4F1F30F-B8C5-8854-DCAD-AB502BE3D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06677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FFC557B-D364-BB60-78DE-403547694D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02F697EE-B473-CD40-F1D5-CE516B616D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CEE73D89-672E-AC5A-C02B-43ADF28964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87C753F-0ADB-191A-899F-063432C72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252C2644-4A6E-57B1-E787-89B7EC67B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55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ADF5B218-14A5-85A7-3C6A-1750BA6C03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EBF0D8E-279A-799A-71A6-33EBCF7CBB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BB69D5A-6D8B-2279-A5B6-02205609E9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550C033-8267-154D-C18E-EAE415D7A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1D09A67-E19A-F07D-CD14-921480FA6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53974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C90EFC9-6770-9FCD-B16E-1C14444F26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F92749D-3D4D-3142-FCE4-36F3216599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6340B01-C550-0A32-9774-DF80972A8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6C1F9D3-3A0A-C36F-D52F-52EA310443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E5C9C052-2592-AECD-26CF-F361A028F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5957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1FDCEB5-DAEC-07E4-EA7B-1016FB61D7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0D77A736-05B6-A148-5EED-06ABD445D1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EA7A992B-754F-BE4B-F00D-90ABECE28C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F118E942-1918-36E6-4CAE-13DD0A01C0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A815C3BA-82AD-2817-347A-997DD75F30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4233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3AD89D-7D59-DE4C-36F0-DCD43B3FD4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402412C-1DAF-7F7C-370E-0855955A4F0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917125-D92E-92F2-EA11-99E397C591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ECCBEFA9-251A-EF8E-BFA6-BFC3A14AF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FF73796F-D47A-C926-7039-63599E5DE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DDF3617-A9ED-2D0C-DE0D-9FA99E0E76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0673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5CC64F-77A2-C285-A0E0-442BAA185E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03877F1-9F23-CD78-3420-DD1B2A035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D324EC70-4870-BB91-61C7-40887DE372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E4DACD77-8012-58B1-6842-18E27F103E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82382F0-5FFC-4A68-4D4B-CF02FDE4C5F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591101DA-76B8-FAB0-ECF6-5FB13E0BDF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8F0CFE87-1E37-6832-0939-8CCDAF9B3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DEE10BDB-CF36-4428-E993-1BE11ABD1E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3057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029EFD6-4773-FE55-A2CC-EFBE1816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DAD163F7-04D7-2A6F-658E-B2269A7E55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3F808719-F2EA-3DD0-DE4F-531AC5F75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1A0203-7135-D69B-BAD5-3BEA853BE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1573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1B9A03F2-441A-1F38-45B9-3B5F16B0AB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7AE00461-C7E2-AE16-32B8-A018C08EFF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438D5EBF-2BA5-A49C-1514-DDE1557D1B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3267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DA8C803-3498-45A9-17CB-9FAB0DF8F9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20C6838-CAB9-1E9B-9623-4F39CA1619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77FC81B-7A4B-E5A2-F610-68C07A939A8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2AB53EF2-8E22-70EE-08CE-4079DC0EC7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5D9D1060-7107-BF2B-44CF-CDF183C746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247CC2F0-CD8F-A788-FD0F-445CD6F360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90494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9D89036-EDB4-4A6A-37C1-F923C5E9B6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B7E7F6D0-0E5D-3A7F-DD46-6D16FD102C7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31EB6E28-7881-18C3-3F31-BF6A26815E4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F37CCC76-CD17-26CC-A50D-246A7C5883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8CB64638-9F4A-3191-4177-D5B7BDE2EE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9F040591-8D30-098F-D8EB-4628571C5E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43627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D7AF0E95-901B-EBA7-E7DF-6257802662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FC912978-0448-1715-52FC-6EE9360D90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EBC4FFB-FE9A-39C6-26D7-AED1A92663E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863BB-389C-41CE-88C7-AB544D6E35E0}" type="datetimeFigureOut">
              <a:rPr lang="pt-BR" smtClean="0"/>
              <a:t>09/07/2026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9BB15E9C-6CB0-9A5E-F343-02AF5CAA3C9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7DD1AB5-6752-DEC9-FAF9-DF1FFD7EC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D07942-88DC-48BC-9257-60821705391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543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>
            <a:extLst>
              <a:ext uri="{FF2B5EF4-FFF2-40B4-BE49-F238E27FC236}">
                <a16:creationId xmlns:a16="http://schemas.microsoft.com/office/drawing/2014/main" id="{ECF94567-8BCB-4B77-FBDB-CEB49645660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389529"/>
            <a:ext cx="9144000" cy="3868271"/>
          </a:xfrm>
        </p:spPr>
        <p:txBody>
          <a:bodyPr>
            <a:normAutofit lnSpcReduction="10000"/>
          </a:bodyPr>
          <a:lstStyle/>
          <a:p>
            <a:r>
              <a:rPr lang="pt-BR" b="1" dirty="0"/>
              <a:t>Retorno do MEC aos encaminhamentos consensuados com a FASUBRA nas reuniões de 13 de maio e 24 de junho de 2026</a:t>
            </a:r>
            <a:endParaRPr lang="pt-BR" dirty="0"/>
          </a:p>
          <a:p>
            <a:endParaRPr lang="pt-BR" b="1" dirty="0"/>
          </a:p>
          <a:p>
            <a:pPr algn="just"/>
            <a:r>
              <a:rPr lang="pt-BR" dirty="0"/>
              <a:t>Com o objetivo de dar transparência aos informes e às providências adotadas pelo Ministério da Educação em relação aos encaminhamentos pactuados nas reuniões realizadas em 13 de maio e em 24 de junho de 2026.</a:t>
            </a:r>
          </a:p>
          <a:p>
            <a:r>
              <a:rPr lang="pt-BR" dirty="0"/>
              <a:t> </a:t>
            </a:r>
          </a:p>
          <a:p>
            <a:pPr algn="just"/>
            <a:r>
              <a:rPr lang="pt-BR" dirty="0"/>
              <a:t>Apresentam-se, a seguir, as ações implementadas até o presente momento:</a:t>
            </a:r>
          </a:p>
        </p:txBody>
      </p:sp>
    </p:spTree>
    <p:extLst>
      <p:ext uri="{BB962C8B-B14F-4D97-AF65-F5344CB8AC3E}">
        <p14:creationId xmlns:p14="http://schemas.microsoft.com/office/powerpoint/2010/main" val="24103442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B888B48-E872-3E2A-7676-7AED7204CF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17176"/>
            <a:ext cx="10515600" cy="5459787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dirty="0"/>
          </a:p>
          <a:p>
            <a:pPr marL="0" indent="0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sz="2800" dirty="0"/>
              <a:t>Foi publicada a Portaria MEC nº 549, de 15 de junho de 2026, que instituiu o Grupo de Trabalho. Foi expedido o Ofício-Circular nº 83/2026/DP3/GAB/SE/SE-MEC solicitando às entidades a indicação de seus representantes. Será realizada a primeira reunião presencial no dia 16 de julho de 2026, às 9h30. 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O GT terá o prazo de 90 dias, prorrogáveis por igual período, para entrega do trabalho. A primeira reunião será no dia 16 de julho.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3782812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367D4732-C16E-0CE8-2776-02F741E712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pt-BR" b="1" dirty="0"/>
              <a:t>Jornada de trabalho de 30 horas</a:t>
            </a:r>
          </a:p>
          <a:p>
            <a:pPr marL="0" indent="0">
              <a:buNone/>
            </a:pPr>
            <a:r>
              <a:rPr lang="pt-BR" sz="2000" b="1" dirty="0"/>
              <a:t> </a:t>
            </a:r>
            <a:endParaRPr lang="pt-BR" sz="2000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457200" lvl="1" indent="0" algn="just">
              <a:buNone/>
            </a:pPr>
            <a:r>
              <a:rPr lang="pt-BR" sz="2800" dirty="0"/>
              <a:t>Realização de diálogo institucional com os órgãos governamentais e as comunidades acadêmicas, considerando a realidade das Instituições Federais de Ensino e a participação da ANDIFES e do CONIF.</a:t>
            </a:r>
          </a:p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dirty="0"/>
          </a:p>
          <a:p>
            <a:pPr marL="457200" lvl="1" indent="0" algn="just">
              <a:buNone/>
            </a:pPr>
            <a:r>
              <a:rPr lang="pt-BR" sz="2800" dirty="0"/>
              <a:t>O MEC permanece conduzindo articulações e diálogos com o MGI, a ANDIFES e o CONIF, com o objetivo de promover o amadurecimento técnico da matéria e buscar a construção de entendimento institucional sobre o tema. Será realizado convite para reunião presencial com as entidades sindicais para o mês de agosto de 2026.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Será formado grupo de trabalho para discutir o tema junto com as entidades sindicais, ANDIFES e CONIF. A reunião acontecerá no mês de agosto.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682379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B666997-A9BF-ED9E-EAEA-541FA0E17A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5 - Cláusula Décima Terceira - Alíneas "e", "h", "i" e "j"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</a:p>
          <a:p>
            <a:pPr marL="0" indent="0">
              <a:buNone/>
            </a:pPr>
            <a:endParaRPr lang="pt-BR" sz="2000" b="1" dirty="0"/>
          </a:p>
          <a:p>
            <a:pPr marL="457200" lvl="1" indent="0" algn="just">
              <a:buNone/>
            </a:pPr>
            <a:r>
              <a:rPr lang="pt-BR" sz="2800" dirty="0"/>
              <a:t>Reinstalação ou instituição, no âmbito da Comissão Nacional de Supervisão da Carreira (CNS), dos Grupos de Trabalho destinados à continuidade dos estudos sobre: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sz="2800" dirty="0"/>
              <a:t>racionalização dos cargos;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sz="2800" dirty="0"/>
              <a:t>carga horária das profissões regulamentadas;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sz="2800" dirty="0"/>
              <a:t>concursos para Tradutores e Intérpretes de Libras;</a:t>
            </a:r>
          </a:p>
          <a:p>
            <a:pPr marL="1371600" lvl="2" indent="-457200">
              <a:buFont typeface="+mj-lt"/>
              <a:buAutoNum type="arabicPeriod"/>
            </a:pPr>
            <a:r>
              <a:rPr lang="pt-BR" sz="2800" dirty="0"/>
              <a:t>revisão das atribuições dos cargos.</a:t>
            </a:r>
          </a:p>
        </p:txBody>
      </p:sp>
    </p:spTree>
    <p:extLst>
      <p:ext uri="{BB962C8B-B14F-4D97-AF65-F5344CB8AC3E}">
        <p14:creationId xmlns:p14="http://schemas.microsoft.com/office/powerpoint/2010/main" val="11061259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54211BD-1B9E-1B3C-346C-83F17A5273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484095"/>
            <a:ext cx="10515600" cy="5836024"/>
          </a:xfrm>
        </p:spPr>
        <p:txBody>
          <a:bodyPr>
            <a:normAutofit fontScale="40000" lnSpcReduction="20000"/>
          </a:bodyPr>
          <a:lstStyle/>
          <a:p>
            <a:pPr marL="0" indent="0">
              <a:buNone/>
            </a:pPr>
            <a:r>
              <a:rPr lang="pt-BR" sz="6000" b="1" dirty="0"/>
              <a:t>Providências adotadas pelo MEC</a:t>
            </a:r>
          </a:p>
          <a:p>
            <a:pPr marL="0" indent="0">
              <a:buNone/>
            </a:pPr>
            <a:endParaRPr lang="pt-BR" sz="5100" dirty="0"/>
          </a:p>
          <a:p>
            <a:pPr lvl="1" algn="just"/>
            <a:r>
              <a:rPr lang="pt-BR" sz="5100" dirty="0"/>
              <a:t>Por intermédio do Ofício-Circular nº 4/2026/CNS-MEC foi convocada reunião extraordinária da Comissão Nacional de Supervisão da Carreira para o dia 7 de julho de 2026, ocasião em que será deliberada a instalação ou reinstalação dos respectivos Grupos de Trabalho. </a:t>
            </a:r>
          </a:p>
          <a:p>
            <a:pPr lvl="1" algn="just"/>
            <a:r>
              <a:rPr lang="pt-BR" sz="5100" dirty="0"/>
              <a:t>Entre os pontos de pauta constam a publicação do Decreto de regulamentação do RSC-PCCTAE e os encaminhamentos necessários para a reinstalação dos respectivos Grupos de Trabalho.</a:t>
            </a:r>
          </a:p>
          <a:p>
            <a:pPr marL="0" indent="0">
              <a:buNone/>
            </a:pPr>
            <a:r>
              <a:rPr lang="pt-BR" sz="5100" dirty="0"/>
              <a:t> 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Observação: Os </a:t>
            </a:r>
            <a:r>
              <a:rPr lang="pt-BR" sz="6000" b="1" dirty="0" err="1">
                <a:solidFill>
                  <a:srgbClr val="FF0000"/>
                </a:solidFill>
              </a:rPr>
              <a:t>GTs</a:t>
            </a:r>
            <a:r>
              <a:rPr lang="pt-BR" sz="6000" b="1" dirty="0">
                <a:solidFill>
                  <a:srgbClr val="FF0000"/>
                </a:solidFill>
              </a:rPr>
              <a:t> foram instalados na reunião da CNSC do dia 07.07. São eles: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1) Revisão das atribuições e Racionalização dos Cargos;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2) Desenvolvimento (Revisão do Decreto 5.825/2006 e Plano de Capacitação, reedição da Portaria do Ministro de 2015)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3) Carga horária das profissões regulamentadas e concursos para Tradutores e Intérpretes de Libras;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4) Reposicionamentos dos aposentados e prazo novas adesões ao PCCTAE</a:t>
            </a:r>
          </a:p>
          <a:p>
            <a:pPr marL="0" indent="0" algn="just">
              <a:buNone/>
            </a:pPr>
            <a:r>
              <a:rPr lang="pt-BR" sz="6000" b="1" dirty="0">
                <a:solidFill>
                  <a:srgbClr val="FF0000"/>
                </a:solidFill>
              </a:rPr>
              <a:t>As entidades sindicais terão até o dia 09.07 para indicar 03 titulares e 01 especialista/assessor. O prazo (90 dias) para a realização do trabalho será ratificado na próxima reunião da CNSC.</a:t>
            </a:r>
          </a:p>
        </p:txBody>
      </p:sp>
    </p:spTree>
    <p:extLst>
      <p:ext uri="{BB962C8B-B14F-4D97-AF65-F5344CB8AC3E}">
        <p14:creationId xmlns:p14="http://schemas.microsoft.com/office/powerpoint/2010/main" val="262977193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B0C1945-AE90-6669-3139-C8CECA7B0B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9247"/>
            <a:ext cx="10515600" cy="5477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Informes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457200" lvl="1" indent="0">
              <a:buNone/>
            </a:pPr>
            <a:r>
              <a:rPr lang="pt-BR" b="1" dirty="0"/>
              <a:t>1) Hora Ficta</a:t>
            </a:r>
            <a:endParaRPr lang="pt-BR" sz="1800" dirty="0"/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r>
              <a:rPr lang="pt-BR" b="1" dirty="0"/>
              <a:t>Informação prestada na reunião</a:t>
            </a:r>
            <a:endParaRPr lang="pt-BR" sz="2000" dirty="0"/>
          </a:p>
          <a:p>
            <a:pPr marL="0" indent="0">
              <a:buNone/>
            </a:pPr>
            <a:endParaRPr lang="pt-BR" sz="1800" dirty="0"/>
          </a:p>
          <a:p>
            <a:pPr marL="457200" lvl="1" indent="0" algn="just">
              <a:buNone/>
            </a:pPr>
            <a:r>
              <a:rPr lang="pt-BR" sz="2200" dirty="0"/>
              <a:t>Foi informado que estavam em andamento tratativas com a Universidade Federal de Pernambuco (UFPE), visando à construção de entendimento que subsidiasse orientação de caráter geral sobre a matéria.</a:t>
            </a:r>
          </a:p>
          <a:p>
            <a:pPr marL="0" indent="0">
              <a:buNone/>
            </a:pPr>
            <a:endParaRPr lang="pt-BR" sz="1800" dirty="0"/>
          </a:p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sz="2000" dirty="0"/>
          </a:p>
          <a:p>
            <a:pPr marL="457200" lvl="1" indent="0" algn="just">
              <a:buNone/>
            </a:pPr>
            <a:endParaRPr lang="pt-BR" sz="1800" dirty="0"/>
          </a:p>
          <a:p>
            <a:pPr marL="457200" lvl="1" indent="0" algn="just">
              <a:buNone/>
            </a:pPr>
            <a:r>
              <a:rPr lang="pt-BR" sz="2200" dirty="0"/>
              <a:t>Em alinhamento com o MGI, o tema encontra-se em análise para fins de interpretação da Nota Técnica nº 35.774/2024/MGI (SEI nº 5192234) e posterior orientação.</a:t>
            </a:r>
          </a:p>
        </p:txBody>
      </p:sp>
    </p:spTree>
    <p:extLst>
      <p:ext uri="{BB962C8B-B14F-4D97-AF65-F5344CB8AC3E}">
        <p14:creationId xmlns:p14="http://schemas.microsoft.com/office/powerpoint/2010/main" val="32819821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529809B-E5E2-CA3D-4234-19C0347E39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44071"/>
            <a:ext cx="10515600" cy="5432892"/>
          </a:xfrm>
        </p:spPr>
        <p:txBody>
          <a:bodyPr>
            <a:normAutofit lnSpcReduction="10000"/>
          </a:bodyPr>
          <a:lstStyle/>
          <a:p>
            <a:pPr marL="457200" lvl="1" indent="0">
              <a:buNone/>
            </a:pPr>
            <a:r>
              <a:rPr lang="pt-BR" sz="2800" b="1" dirty="0"/>
              <a:t>2) Aplicação da aceleração da Progressão por Capacitação aos aposentados e pensionistas do PCCTAE</a:t>
            </a:r>
            <a:endParaRPr lang="pt-BR" sz="28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sz="2000" dirty="0"/>
          </a:p>
          <a:p>
            <a:pPr marL="457200" lvl="1" indent="0" algn="just">
              <a:buNone/>
            </a:pPr>
            <a:r>
              <a:rPr lang="pt-BR" sz="2800" dirty="0"/>
              <a:t>Foi expedido o Ofício-Circular nº 51/2026/GAB/SGA/SGA-MEC, dando ciência às Instituições Federais de Ensino acerca da Nota Informativa SEI nº 10.800/2026/MGI.</a:t>
            </a:r>
          </a:p>
          <a:p>
            <a:pPr marL="0" indent="0">
              <a:buNone/>
            </a:pPr>
            <a:r>
              <a:rPr lang="pt-BR" dirty="0"/>
              <a:t> </a:t>
            </a:r>
            <a:endParaRPr lang="pt-BR" sz="2000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Foi uma grande vitória e as IFE já estão realizando o levantamento dos aposentados e pensionistas terão direito a aceleração, levando-se em consideração os seguintes critérios: 1) ter se aposentado pela paridade; 2) realização de cursos de capacitação enquanto estavam na ativa; 3) não estar em final de carreira, ou seja, no padrão 19. Esse ganho será retroativo a janeiro de 2025.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8669919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C0FA4F8-70FD-253C-2048-195D137267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2000"/>
            <a:ext cx="10515600" cy="5414963"/>
          </a:xfrm>
        </p:spPr>
        <p:txBody>
          <a:bodyPr>
            <a:normAutofit fontScale="85000" lnSpcReduction="20000"/>
          </a:bodyPr>
          <a:lstStyle/>
          <a:p>
            <a:pPr marL="457200" lvl="1" indent="0">
              <a:buNone/>
            </a:pPr>
            <a:r>
              <a:rPr lang="pt-BR" sz="3000" b="1" dirty="0"/>
              <a:t>3) Jornada de trabalho com plantão 12x60h relacionado aos vigilantes</a:t>
            </a:r>
            <a:endParaRPr lang="pt-BR" sz="30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Informação prestada na reunião</a:t>
            </a:r>
            <a:endParaRPr lang="pt-BR" sz="2000" dirty="0"/>
          </a:p>
          <a:p>
            <a:pPr marL="0" indent="0">
              <a:buNone/>
            </a:pPr>
            <a:endParaRPr lang="pt-BR" sz="2000" dirty="0"/>
          </a:p>
          <a:p>
            <a:pPr marL="457200" lvl="1" indent="0" algn="just">
              <a:buNone/>
            </a:pPr>
            <a:r>
              <a:rPr lang="pt-BR" sz="3000" dirty="0"/>
              <a:t>Foi informado que estavam em curso medidas destinadas à compatibilização da Instrução Normativa nº 2, de 2018, com a Lei nº 15.367, de 2026.</a:t>
            </a:r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sz="2000" dirty="0"/>
          </a:p>
          <a:p>
            <a:pPr marL="457200" lvl="1" indent="0">
              <a:buNone/>
            </a:pPr>
            <a:endParaRPr lang="pt-BR" sz="3000" dirty="0"/>
          </a:p>
          <a:p>
            <a:pPr marL="457200" lvl="1" indent="0">
              <a:buNone/>
            </a:pPr>
            <a:r>
              <a:rPr lang="pt-BR" sz="3000" dirty="0"/>
              <a:t>Foi publicada a Portaria nº 4.778, de 10 de junho de 2026, disciplinando a matéria.</a:t>
            </a:r>
          </a:p>
          <a:p>
            <a:pPr marL="0" indent="0">
              <a:buNone/>
            </a:pPr>
            <a:endParaRPr lang="pt-BR" sz="2000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Conforme informação do MGI a CONJUR analisou e teve o entendimento que os Vigilantes foram considerados dentro de “categorias assistencial e médica”, portanto essa portaria também normatiza o plantão para os Vigilantes. O MGI fará um comunicado sobre esse entendimento.</a:t>
            </a:r>
            <a:endParaRPr lang="pt-BR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36488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D7952109-87A7-FC7B-97AD-7B3ED2C16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6141"/>
            <a:ext cx="10515600" cy="5450822"/>
          </a:xfrm>
        </p:spPr>
        <p:txBody>
          <a:bodyPr>
            <a:normAutofit fontScale="70000" lnSpcReduction="20000"/>
          </a:bodyPr>
          <a:lstStyle/>
          <a:p>
            <a:pPr marL="457200" lvl="1" indent="0">
              <a:buNone/>
            </a:pPr>
            <a:r>
              <a:rPr lang="pt-BR" sz="3300" b="1" dirty="0"/>
              <a:t>4) Regulamentação do RSC</a:t>
            </a:r>
            <a:endParaRPr lang="pt-BR" sz="3300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sz="3100" b="1" dirty="0"/>
              <a:t>Informação prestada na reunião</a:t>
            </a:r>
            <a:endParaRPr lang="pt-BR" sz="3100" dirty="0"/>
          </a:p>
          <a:p>
            <a:pPr marL="0" indent="0">
              <a:buNone/>
            </a:pPr>
            <a:r>
              <a:rPr lang="pt-BR" sz="3100" dirty="0"/>
              <a:t> </a:t>
            </a:r>
          </a:p>
          <a:p>
            <a:pPr marL="457200" lvl="1" indent="0" algn="just">
              <a:buNone/>
            </a:pPr>
            <a:r>
              <a:rPr lang="pt-BR" sz="3100" dirty="0"/>
              <a:t>Foi informado que a minuta do decreto de regulamentação do RSC encontra-se em fase final de análise jurídica, com expectativa de encaminhamento para publicação nos próximos dias.</a:t>
            </a:r>
          </a:p>
          <a:p>
            <a:pPr marL="0" indent="0">
              <a:buNone/>
            </a:pPr>
            <a:r>
              <a:rPr lang="pt-BR" dirty="0"/>
              <a:t> </a:t>
            </a:r>
            <a:endParaRPr lang="pt-BR" sz="2000" dirty="0"/>
          </a:p>
          <a:p>
            <a:pPr marL="0" indent="0">
              <a:buNone/>
            </a:pPr>
            <a:r>
              <a:rPr lang="pt-BR" sz="3100" b="1" dirty="0"/>
              <a:t>Providências adotadas pelo MEC</a:t>
            </a:r>
            <a:endParaRPr lang="pt-BR" sz="3100" dirty="0"/>
          </a:p>
          <a:p>
            <a:pPr marL="0" lvl="0" indent="0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sz="3100" dirty="0"/>
              <a:t>Foram envidados esforços para a publicação do Decreto de n.º 13.048/2026, que estabelece os critérios e os procedimentos para a concessão de Reconhecimento de Saberes e Competências aos servidores ocupantes de cargos do Plano de Carreira dos Cargos Técnico-Administrativos em Educação.</a:t>
            </a:r>
          </a:p>
          <a:p>
            <a:pPr marL="0" indent="0">
              <a:buNone/>
            </a:pPr>
            <a:r>
              <a:rPr lang="pt-BR" dirty="0"/>
              <a:t> </a:t>
            </a:r>
            <a:endParaRPr lang="pt-BR" sz="2000" dirty="0"/>
          </a:p>
          <a:p>
            <a:pPr marL="0" indent="0" algn="just">
              <a:buNone/>
            </a:pPr>
            <a:r>
              <a:rPr lang="pt-BR" sz="3400" b="1" dirty="0">
                <a:solidFill>
                  <a:srgbClr val="FF0000"/>
                </a:solidFill>
              </a:rPr>
              <a:t>Observação: A partir da publicação do decreto, a CNSC foi convocada para reuniões nos dias 07, 08, 09 e 10 de julho para discutir as portarias que serão publicadas pelo MEC para normatizar os entendimentos de temas do decreto. 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3181442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6B583FC-3456-0FB9-3532-C33BEFC7C4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88894"/>
            <a:ext cx="10515600" cy="538806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sz="3000" b="1" dirty="0"/>
              <a:t>Termo de Compensação da Greve</a:t>
            </a:r>
          </a:p>
          <a:p>
            <a:pPr marL="0" indent="0" algn="just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dirty="0"/>
              <a:t>Em referência ao Ofício de n.º 058/2026, de 26 de maio de 2026, firmado pela Direção Nacional da FASUBRA, que condiciona aceite a um conjunto de apontamentos, em especial a Compensação de Greve, o MEC manifesta concordância com a aplicação da redação contida na Cláusula Décima Quarta, do Termo de Acordo de n.º 11/2024, salientando que a compensação deverá constar de plano de trabalho, oportunizando transparência e necessário acompanhamento, inclusive pelos órgãos de controle, a ser pactuado entre as entidades representativas da categoria e instituição. A manutenção desse encaminhamento condicionado à saída unificada da greve até o dia 13 de julho.</a:t>
            </a:r>
          </a:p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5389980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D8304CF-1704-BB07-D77F-2A4BA312F3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3341" y="824753"/>
            <a:ext cx="8830235" cy="5352210"/>
          </a:xfrm>
        </p:spPr>
        <p:txBody>
          <a:bodyPr/>
          <a:lstStyle/>
          <a:p>
            <a:pPr marL="0" indent="0">
              <a:buNone/>
            </a:pPr>
            <a:endParaRPr lang="pt-BR" b="1" dirty="0"/>
          </a:p>
          <a:p>
            <a:pPr marL="0" indent="0">
              <a:buNone/>
            </a:pPr>
            <a:r>
              <a:rPr lang="pt-BR" b="1" dirty="0"/>
              <a:t>Texto do Termo do Acordo de 2024</a:t>
            </a:r>
          </a:p>
          <a:p>
            <a:pPr marL="0" indent="0">
              <a:buNone/>
            </a:pPr>
            <a:endParaRPr lang="pt-BR" dirty="0"/>
          </a:p>
          <a:p>
            <a:pPr marL="914400" lvl="2" indent="0" algn="just">
              <a:buNone/>
            </a:pPr>
            <a:r>
              <a:rPr lang="pt-BR" sz="2800" b="1" dirty="0"/>
              <a:t>Cláusula Décima Quarta: A compensação de trabalho em decorrência do movimento grevista observará aspectos qualitativos, com a reposição das atividades represadas, conforme plano de trabalho a ser pactuado entre as entidades representativas da Categoria e sua instituição.</a:t>
            </a:r>
          </a:p>
          <a:p>
            <a:pPr marL="914400" lvl="2" indent="0" algn="just">
              <a:buNone/>
            </a:pPr>
            <a:endParaRPr lang="pt-BR" sz="2800" b="1" dirty="0">
              <a:solidFill>
                <a:srgbClr val="FF0000"/>
              </a:solidFill>
            </a:endParaRPr>
          </a:p>
          <a:p>
            <a:pPr marL="914400" lvl="2" indent="0" algn="just">
              <a:buNone/>
            </a:pPr>
            <a:r>
              <a:rPr lang="pt-BR" sz="2800" b="1" dirty="0">
                <a:solidFill>
                  <a:srgbClr val="FF0000"/>
                </a:solidFill>
              </a:rPr>
              <a:t>Observação: O texto para o Termo de Acordo da Greve de 2026 será o mesmo da Greve de 2024.</a:t>
            </a:r>
          </a:p>
        </p:txBody>
      </p:sp>
    </p:spTree>
    <p:extLst>
      <p:ext uri="{BB962C8B-B14F-4D97-AF65-F5344CB8AC3E}">
        <p14:creationId xmlns:p14="http://schemas.microsoft.com/office/powerpoint/2010/main" val="1160544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DAC2D10-4604-35C1-8507-8489A4BFEA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97859"/>
            <a:ext cx="10515600" cy="5379104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1 - Cláusula Quinta do Termo de Acordo - Capacitação para as Universidades, Institutos Federais e CEFET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  <a:endParaRPr lang="pt-BR" dirty="0"/>
          </a:p>
          <a:p>
            <a:pPr marL="0" indent="0">
              <a:buNone/>
            </a:pPr>
            <a:endParaRPr lang="pt-BR" sz="1200" dirty="0"/>
          </a:p>
          <a:p>
            <a:pPr marL="457200" lvl="1" indent="0" algn="just">
              <a:buNone/>
            </a:pPr>
            <a:r>
              <a:rPr lang="pt-BR" sz="2800" dirty="0"/>
              <a:t>Encaminhar formalmente ao órgão central do SIPEC a proposta elaborada no âmbito do Grupo de Trabalho da Comissão Nacional de Supervisão da Carreira (CNS), referente à revisão dos Decretos nº 9.991, de 2019, e nº 5.824, de 2006, bem como reinstalar Grupo de Trabalho, no âmbito da CNS, para desenvolvimento de estudos relativos à revisão do Decreto nº 5.825, de 2006.</a:t>
            </a:r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6918385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E8EE5B8-D131-824D-50B9-0C24E6CD7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42682"/>
            <a:ext cx="10515600" cy="533428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dirty="0"/>
          </a:p>
          <a:p>
            <a:pPr marL="0" lvl="0" indent="0" algn="just">
              <a:buNone/>
            </a:pPr>
            <a:r>
              <a:rPr lang="pt-BR" dirty="0"/>
              <a:t>	</a:t>
            </a:r>
          </a:p>
          <a:p>
            <a:pPr marL="0" lvl="0" indent="0" algn="just">
              <a:buNone/>
            </a:pPr>
            <a:r>
              <a:rPr lang="pt-BR" dirty="0"/>
              <a:t>	1) O relatório preliminar elaborado pelo Grupo de Trabalho foi 	reenviado formalmente (por e-mail) ao Ministério da Gestão e da 	Inovação em Serviços Públicos (MGI) em 18 de maio de 2026.</a:t>
            </a:r>
          </a:p>
          <a:p>
            <a:pPr marL="0" lvl="0" indent="0" algn="just">
              <a:buNone/>
            </a:pPr>
            <a:endParaRPr lang="pt-BR" dirty="0"/>
          </a:p>
          <a:p>
            <a:pPr marL="0" lvl="0" indent="0" algn="just">
              <a:buNone/>
            </a:pPr>
            <a:r>
              <a:rPr lang="pt-BR" dirty="0"/>
              <a:t>	2) Foi encaminhado Ofício da Comissão Nacional de Supervisão 	da Carreira (CNS) solicitando às entidades a indicação de 	representantes para a reinstalação do Grupo de Trabalho 	responsável pelos estudos relativos ao Decreto nº 5.825, de 	2006. A 	sugestão de duração do Grupo de Trabalho é de 60 dias, prorrogável 	por igual período.</a:t>
            </a:r>
          </a:p>
          <a:p>
            <a:pPr marL="0" lvl="0" indent="0">
              <a:buNone/>
            </a:pPr>
            <a:endParaRPr lang="pt-BR" sz="2200" dirty="0"/>
          </a:p>
          <a:p>
            <a:pPr marL="0" indent="0">
              <a:buNone/>
            </a:pPr>
            <a:r>
              <a:rPr lang="pt-BR" sz="2600" b="1" dirty="0">
                <a:solidFill>
                  <a:srgbClr val="FF0000"/>
                </a:solidFill>
              </a:rPr>
              <a:t>Observação: O GT foi reinstalado na reunião da CNSC que ocorreu no dia 07.07.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314685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075A7849-D633-130E-D7BC-4A53E4CC0F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282"/>
            <a:ext cx="10515600" cy="54866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2 - Cláusulas Oitava e Nona - Reabertura do prazo do PUCRCE e reposicionamento dos aposentados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Encaminhamento:</a:t>
            </a:r>
            <a:endParaRPr lang="pt-BR" dirty="0"/>
          </a:p>
          <a:p>
            <a:pPr marL="0" indent="0">
              <a:buNone/>
            </a:pPr>
            <a:endParaRPr lang="pt-BR" sz="1200" dirty="0"/>
          </a:p>
          <a:p>
            <a:pPr marL="457200" lvl="1" indent="0" algn="just">
              <a:buNone/>
            </a:pPr>
            <a:r>
              <a:rPr lang="pt-BR" sz="2800" dirty="0"/>
              <a:t>Por intermédio do Ofício-Circular nº 4/2026/CNS-MEC foi convocada reunião extraordinária da Comissão Nacional de Supervisão da Carreira para o dia 7 de julho de 2026, oportunidade em que será instituído os Grupos de Trabalho destinado à realização de estudos técnicos e análises conjuntas, principalmente no que diz respeito ao levantamento de impactos sobre: </a:t>
            </a:r>
          </a:p>
          <a:p>
            <a:pPr marL="457200" lvl="1" indent="0" algn="just">
              <a:buNone/>
            </a:pPr>
            <a:r>
              <a:rPr lang="pt-BR" sz="2800" b="1" dirty="0"/>
              <a:t>1) reabertura do prazo do PUCRCE;</a:t>
            </a:r>
          </a:p>
          <a:p>
            <a:pPr marL="457200" lvl="1" indent="0" algn="just">
              <a:buNone/>
            </a:pPr>
            <a:r>
              <a:rPr lang="pt-BR" sz="2800" b="1" dirty="0"/>
              <a:t>2) reposicionamento dos aposentados</a:t>
            </a:r>
          </a:p>
        </p:txBody>
      </p:sp>
    </p:spTree>
    <p:extLst>
      <p:ext uri="{BB962C8B-B14F-4D97-AF65-F5344CB8AC3E}">
        <p14:creationId xmlns:p14="http://schemas.microsoft.com/office/powerpoint/2010/main" val="18381120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6B53571-7542-E7D4-E6E4-0AE16331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9929"/>
            <a:ext cx="10515600" cy="539703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endParaRPr lang="pt-BR" dirty="0"/>
          </a:p>
          <a:p>
            <a:pPr marL="0" indent="0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</a:t>
            </a:r>
          </a:p>
          <a:p>
            <a:pPr marL="0" indent="0">
              <a:buNone/>
            </a:pPr>
            <a:endParaRPr lang="pt-BR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FF0000"/>
                </a:solidFill>
              </a:rPr>
              <a:t>O GT que vai tratar da reabertura dos prazo para novas adesões no PCCTAE e o reposicionamento dos aposentados foi instalado na reunião da CNSC do dia 07.07. </a:t>
            </a:r>
          </a:p>
          <a:p>
            <a:pPr marL="0" indent="0">
              <a:buNone/>
            </a:pPr>
            <a:endParaRPr lang="pt-BR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FF0000"/>
                </a:solidFill>
              </a:rPr>
              <a:t>As entidades sindicais terão até o dia 09.07, ou seja, hoje, para indicar 03 titulares dos membros da FASUBRA que são da CNSC-MEC e 01 especialista/assessor, que poderá ser indicado pela DN FASUBRA. </a:t>
            </a:r>
          </a:p>
          <a:p>
            <a:pPr marL="0" indent="0">
              <a:buNone/>
            </a:pPr>
            <a:endParaRPr lang="pt-BR" sz="20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pt-BR" b="1" dirty="0">
                <a:solidFill>
                  <a:srgbClr val="FF0000"/>
                </a:solidFill>
              </a:rPr>
              <a:t>O prazo para a realização do trabalho será definido na próxima reunião.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93082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8ADE0D6B-6F63-F338-CC5C-A9E0757E55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1318"/>
            <a:ext cx="10515600" cy="54956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t-BR" b="1" dirty="0"/>
              <a:t>3 - Cláusula Décima Terceira - Alíneas "a" a "d"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GT 1 - Pós-Graduação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  <a:endParaRPr lang="pt-BR" dirty="0"/>
          </a:p>
          <a:p>
            <a:pPr marL="0" indent="0">
              <a:buNone/>
            </a:pPr>
            <a:r>
              <a:rPr lang="pt-BR" dirty="0"/>
              <a:t> </a:t>
            </a:r>
          </a:p>
          <a:p>
            <a:pPr marL="457200" lvl="1" indent="0">
              <a:buNone/>
            </a:pPr>
            <a:r>
              <a:rPr lang="pt-BR" dirty="0"/>
              <a:t>Instituição de Grupo de Trabalho destinado ao desenvolvimento de estudos técnicos relativos: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dirty="0"/>
              <a:t>ao afastamento para pós-graduação;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dirty="0"/>
              <a:t>ao reconhecimento de cursos de pós-graduação realizados no exterior;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dirty="0"/>
              <a:t>ao aproveitamento de disciplinas de graduação e pós-graduação para fins de Progressão por Capacitação e Incentivo à Qualificação.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7167945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52653FAC-9973-112E-DD8F-A22AE5C26E9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53035"/>
            <a:ext cx="10515600" cy="542392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dirty="0"/>
          </a:p>
          <a:p>
            <a:pPr marL="0" lvl="0" indent="0">
              <a:buNone/>
            </a:pPr>
            <a:endParaRPr lang="pt-BR" dirty="0"/>
          </a:p>
          <a:p>
            <a:pPr marL="457200" lvl="1" indent="0" algn="just">
              <a:buNone/>
            </a:pPr>
            <a:r>
              <a:rPr lang="pt-BR" sz="2800" dirty="0"/>
              <a:t>O processo administrativo foi autuado. A minuta de Portaria encontra-se em análise pela Consultoria Jurídica para posterior publicação. MEC solicitará o encaminhamento dos nomes dos representantes da bancada sindical. A primeira reunião será agendada para a primeira quinzena de agosto de 2026.</a:t>
            </a:r>
          </a:p>
          <a:p>
            <a:pPr marL="0" indent="0">
              <a:buNone/>
            </a:pPr>
            <a:endParaRPr lang="pt-BR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O GT, conforme negociado, terá o prazo de 60 dias, prorrogáveis por igual período, para entrega do trabalho. E primeira reunião será na primeira quinzena de agosto.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034349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E2DAAF64-E778-76D0-09EC-E20E965EC0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08212"/>
            <a:ext cx="10515600" cy="546875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pt-BR" b="1" dirty="0"/>
              <a:t>GT 2 - Saúde do Trabalhador</a:t>
            </a:r>
            <a:endParaRPr lang="pt-BR" dirty="0"/>
          </a:p>
          <a:p>
            <a:pPr marL="0" indent="0">
              <a:buNone/>
            </a:pPr>
            <a:endParaRPr lang="pt-BR" sz="2200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  <a:endParaRPr lang="pt-BR" dirty="0"/>
          </a:p>
          <a:p>
            <a:pPr marL="0" indent="0">
              <a:buNone/>
            </a:pPr>
            <a:endParaRPr lang="pt-BR" sz="2200" dirty="0"/>
          </a:p>
          <a:p>
            <a:pPr marL="457200" lvl="1" indent="0">
              <a:buNone/>
            </a:pPr>
            <a:r>
              <a:rPr lang="pt-BR" sz="2600" dirty="0"/>
              <a:t>Instituição de Grupo de Trabalho para revisão das condições de concessão dos adicionais de insalubridade e periculosidade.</a:t>
            </a:r>
          </a:p>
          <a:p>
            <a:pPr marL="0" indent="0">
              <a:buNone/>
            </a:pPr>
            <a:endParaRPr lang="pt-BR" sz="2200" b="1" dirty="0"/>
          </a:p>
          <a:p>
            <a:pPr marL="0" indent="0">
              <a:buNone/>
            </a:pPr>
            <a:r>
              <a:rPr lang="pt-BR" b="1" dirty="0"/>
              <a:t>Providências adotadas pelo MEC</a:t>
            </a:r>
            <a:endParaRPr lang="pt-BR" dirty="0"/>
          </a:p>
          <a:p>
            <a:pPr marL="457200" lvl="1" indent="0" algn="just">
              <a:buNone/>
            </a:pPr>
            <a:r>
              <a:rPr lang="pt-BR" sz="2600" dirty="0"/>
              <a:t>O processo administrativo foi autuado. A minuta de Portaria encontra-se em análise pela Consultoria Jurídica para posterior publicação. MEC solicitará o encaminhamento dos nomes dos representantes da bancada sindical. A primeira reunião será agendada para a primeira quinzena de agosto de 2026.</a:t>
            </a:r>
          </a:p>
          <a:p>
            <a:pPr marL="0" indent="0">
              <a:buNone/>
            </a:pPr>
            <a:endParaRPr lang="pt-BR" sz="2200" dirty="0"/>
          </a:p>
          <a:p>
            <a:pPr marL="0" indent="0" algn="just">
              <a:buNone/>
            </a:pPr>
            <a:r>
              <a:rPr lang="pt-BR" b="1" dirty="0">
                <a:solidFill>
                  <a:srgbClr val="FF0000"/>
                </a:solidFill>
              </a:rPr>
              <a:t>Observação: O GT terá o prazo de 90 dias, prorrogáveis por igual período, para entrega do trabalho. A primeira reunião será na primeira quinzena de agosto.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80100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CEA473F3-1CE8-6FD7-1CC0-279E4CE13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70965"/>
            <a:ext cx="10515600" cy="5405998"/>
          </a:xfrm>
        </p:spPr>
        <p:txBody>
          <a:bodyPr/>
          <a:lstStyle/>
          <a:p>
            <a:pPr marL="0" indent="0">
              <a:buNone/>
            </a:pPr>
            <a:r>
              <a:rPr lang="pt-BR" b="1" dirty="0"/>
              <a:t>4 - Cláusula Décima Terceira - Alíneas "f" e "g"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0" indent="0">
              <a:buNone/>
            </a:pPr>
            <a:r>
              <a:rPr lang="pt-BR" b="1" dirty="0"/>
              <a:t>GT 3 - Democratização nas Instituições Federais de Ensino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 </a:t>
            </a:r>
            <a:endParaRPr lang="pt-BR" dirty="0"/>
          </a:p>
          <a:p>
            <a:pPr marL="0" indent="0">
              <a:buNone/>
            </a:pPr>
            <a:r>
              <a:rPr lang="pt-BR" b="1" dirty="0"/>
              <a:t>Encaminhamento constante da Ata</a:t>
            </a:r>
            <a:endParaRPr lang="pt-BR" dirty="0"/>
          </a:p>
          <a:p>
            <a:pPr marL="0" indent="0">
              <a:buNone/>
            </a:pPr>
            <a:endParaRPr lang="pt-BR" sz="2000" dirty="0"/>
          </a:p>
          <a:p>
            <a:pPr marL="457200" lvl="1" indent="0" algn="just">
              <a:buNone/>
            </a:pPr>
            <a:r>
              <a:rPr lang="pt-BR" sz="2800" dirty="0"/>
              <a:t>Instituição de Grupo de Trabalho para promover amplo processo de debate acerca da democratização nas Instituições Federais de Ensino, com participação do Governo Federal, entidades sindicais, ANDIFES, CONIF e representação estudantil.</a:t>
            </a:r>
          </a:p>
          <a:p>
            <a:pPr marL="0" indent="0">
              <a:buNone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1461008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</TotalTime>
  <Words>1919</Words>
  <Application>Microsoft Office PowerPoint</Application>
  <PresentationFormat>Widescreen</PresentationFormat>
  <Paragraphs>147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3" baseType="lpstr">
      <vt:lpstr>Arial</vt:lpstr>
      <vt:lpstr>Calibri</vt:lpstr>
      <vt:lpstr>Calibri Light</vt:lpstr>
      <vt:lpstr>Tema do Office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Juridico Sindifes</dc:creator>
  <cp:lastModifiedBy>Juridico Sindifes</cp:lastModifiedBy>
  <cp:revision>3</cp:revision>
  <dcterms:created xsi:type="dcterms:W3CDTF">2026-07-09T15:39:59Z</dcterms:created>
  <dcterms:modified xsi:type="dcterms:W3CDTF">2026-07-09T18:50:45Z</dcterms:modified>
</cp:coreProperties>
</file>